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5" r:id="rId5"/>
    <p:sldId id="266" r:id="rId6"/>
    <p:sldId id="264" r:id="rId7"/>
    <p:sldId id="263" r:id="rId8"/>
    <p:sldId id="262" r:id="rId9"/>
    <p:sldId id="261" r:id="rId10"/>
    <p:sldId id="260" r:id="rId11"/>
    <p:sldId id="259"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AA7F94-9DD6-44AB-86A5-7A8C8BE7DAF1}" v="69" dt="2023-10-01T11:25:57.8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2366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834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0824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2414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1729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80196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4264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62651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1356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8295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12313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12879138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434755"/>
            <a:ext cx="10515600" cy="1325563"/>
          </a:xfrm>
        </p:spPr>
        <p:txBody>
          <a:bodyPr/>
          <a:lstStyle/>
          <a:p>
            <a:r>
              <a:rPr lang="en-US" dirty="0">
                <a:ea typeface="+mj-lt"/>
                <a:cs typeface="+mj-lt"/>
              </a:rPr>
              <a:t>The Rise and Fall of 17th Century British Society: A Political Perspective</a:t>
            </a:r>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597BD-832B-8C3D-E8D5-6655BC2ABBEC}"/>
              </a:ext>
            </a:extLst>
          </p:cNvPr>
          <p:cNvSpPr>
            <a:spLocks noGrp="1"/>
          </p:cNvSpPr>
          <p:nvPr>
            <p:ph type="title"/>
          </p:nvPr>
        </p:nvSpPr>
        <p:spPr/>
        <p:txBody>
          <a:bodyPr/>
          <a:lstStyle/>
          <a:p>
            <a:r>
              <a:rPr lang="en-US" dirty="0">
                <a:ea typeface="+mj-lt"/>
                <a:cs typeface="+mj-lt"/>
              </a:rPr>
              <a:t>The Role of Religion</a:t>
            </a:r>
            <a:endParaRPr lang="en-US" dirty="0"/>
          </a:p>
        </p:txBody>
      </p:sp>
      <p:sp>
        <p:nvSpPr>
          <p:cNvPr id="3" name="Content Placeholder 2">
            <a:extLst>
              <a:ext uri="{FF2B5EF4-FFF2-40B4-BE49-F238E27FC236}">
                <a16:creationId xmlns:a16="http://schemas.microsoft.com/office/drawing/2014/main" id="{DFD5010C-83C1-5301-14AA-2E6C5388FFCD}"/>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Religion played a significant role in 17th century British society and politics. The rise of Puritanism, a movement within the Church of England that emphasized strict adherence to biblical principles, had a profound impact on the country's religious landscape. Puritans sought to purify the church of what they saw as corrupt practices and beliefs, and their influence extended beyond religion into areas such as education and politics.</a:t>
            </a:r>
            <a:endParaRPr lang="en-US" dirty="0">
              <a:ea typeface="Calibri" panose="020F0502020204030204"/>
              <a:cs typeface="Calibri" panose="020F0502020204030204"/>
            </a:endParaRPr>
          </a:p>
          <a:p>
            <a:r>
              <a:rPr lang="en-US" dirty="0">
                <a:ea typeface="+mn-lt"/>
                <a:cs typeface="+mn-lt"/>
              </a:rPr>
              <a:t>The Church of England also had a major impact on British society and politics during this time. As the established church, it held considerable power and influence over both religious and secular affairs. However, its authority was challenged by other religious groups and political factions, leading to conflicts such as the English Civil War. Despite these challenges, the Church of England remained a dominant force in British life throughout the 17th century.</a:t>
            </a:r>
            <a:endParaRPr lang="en-US" dirty="0"/>
          </a:p>
          <a:p>
            <a:endParaRPr lang="en-US" dirty="0">
              <a:ea typeface="Calibri"/>
              <a:cs typeface="Calibri"/>
            </a:endParaRPr>
          </a:p>
        </p:txBody>
      </p:sp>
    </p:spTree>
    <p:extLst>
      <p:ext uri="{BB962C8B-B14F-4D97-AF65-F5344CB8AC3E}">
        <p14:creationId xmlns:p14="http://schemas.microsoft.com/office/powerpoint/2010/main" val="4091369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4AB56-B754-6820-B215-F111CA7D6F98}"/>
              </a:ext>
            </a:extLst>
          </p:cNvPr>
          <p:cNvSpPr>
            <a:spLocks noGrp="1"/>
          </p:cNvSpPr>
          <p:nvPr>
            <p:ph type="title"/>
          </p:nvPr>
        </p:nvSpPr>
        <p:spPr/>
        <p:txBody>
          <a:bodyPr/>
          <a:lstStyle/>
          <a:p>
            <a:r>
              <a:rPr lang="en-US" dirty="0">
                <a:ea typeface="+mj-lt"/>
                <a:cs typeface="+mj-lt"/>
              </a:rPr>
              <a:t>The Scientific Revolution</a:t>
            </a:r>
            <a:endParaRPr lang="en-US" dirty="0"/>
          </a:p>
        </p:txBody>
      </p:sp>
      <p:sp>
        <p:nvSpPr>
          <p:cNvPr id="3" name="Content Placeholder 2">
            <a:extLst>
              <a:ext uri="{FF2B5EF4-FFF2-40B4-BE49-F238E27FC236}">
                <a16:creationId xmlns:a16="http://schemas.microsoft.com/office/drawing/2014/main" id="{8024A0A8-F84C-9BBC-CC35-6DC181A4F058}"/>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The Scientific Revolution of the 17th century had a profound impact on British society and politics. It was a time of great change and discovery, as new ideas and theories about the natural world were developed and tested. One of the most important figures of this period was Isaac Newton, whose work in physics and mathematics laid the foundation for modern science.</a:t>
            </a:r>
            <a:endParaRPr lang="en-US" dirty="0">
              <a:ea typeface="Calibri" panose="020F0502020204030204"/>
              <a:cs typeface="Calibri" panose="020F0502020204030204"/>
            </a:endParaRPr>
          </a:p>
          <a:p>
            <a:r>
              <a:rPr lang="en-US" dirty="0">
                <a:ea typeface="+mn-lt"/>
                <a:cs typeface="+mn-lt"/>
              </a:rPr>
              <a:t>At the heart of the Scientific Revolution was the rise of empiricism, the belief that knowledge should be based on observation and experiment rather than on tradition or authority. This shift in thinking had far-reaching implications, not only for science but also for politics and society. It challenged established beliefs and encouraged people to question the status quo, paving the way for new ideas and innovations.</a:t>
            </a:r>
            <a:endParaRPr lang="en-US" dirty="0"/>
          </a:p>
          <a:p>
            <a:endParaRPr lang="en-US" dirty="0">
              <a:ea typeface="Calibri"/>
              <a:cs typeface="Calibri"/>
            </a:endParaRPr>
          </a:p>
        </p:txBody>
      </p:sp>
    </p:spTree>
    <p:extLst>
      <p:ext uri="{BB962C8B-B14F-4D97-AF65-F5344CB8AC3E}">
        <p14:creationId xmlns:p14="http://schemas.microsoft.com/office/powerpoint/2010/main" val="2858339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FAE6D-7600-C892-F99F-BF2487219D94}"/>
              </a:ext>
            </a:extLst>
          </p:cNvPr>
          <p:cNvSpPr>
            <a:spLocks noGrp="1"/>
          </p:cNvSpPr>
          <p:nvPr>
            <p:ph type="title"/>
          </p:nvPr>
        </p:nvSpPr>
        <p:spPr/>
        <p:txBody>
          <a:bodyPr/>
          <a:lstStyle/>
          <a:p>
            <a:r>
              <a:rPr lang="en-US" dirty="0">
                <a:ea typeface="+mj-lt"/>
                <a:cs typeface="+mj-lt"/>
              </a:rPr>
              <a:t>Conclusion</a:t>
            </a:r>
            <a:endParaRPr lang="en-US" dirty="0"/>
          </a:p>
        </p:txBody>
      </p:sp>
      <p:sp>
        <p:nvSpPr>
          <p:cNvPr id="3" name="Content Placeholder 2">
            <a:extLst>
              <a:ext uri="{FF2B5EF4-FFF2-40B4-BE49-F238E27FC236}">
                <a16:creationId xmlns:a16="http://schemas.microsoft.com/office/drawing/2014/main" id="{A6E52071-AAC2-0B06-2225-C104FF5C379F}"/>
              </a:ext>
            </a:extLst>
          </p:cNvPr>
          <p:cNvSpPr>
            <a:spLocks noGrp="1"/>
          </p:cNvSpPr>
          <p:nvPr>
            <p:ph idx="1"/>
          </p:nvPr>
        </p:nvSpPr>
        <p:spPr/>
        <p:txBody>
          <a:bodyPr vert="horz" lIns="91440" tIns="45720" rIns="91440" bIns="45720" rtlCol="0" anchor="t">
            <a:normAutofit/>
          </a:bodyPr>
          <a:lstStyle/>
          <a:p>
            <a:r>
              <a:rPr lang="en-US" dirty="0">
                <a:ea typeface="+mn-lt"/>
                <a:cs typeface="+mn-lt"/>
              </a:rPr>
              <a:t>In conclusion, the 17th century was a period of significant change and upheaval in British society and politics. From the Stuart dynasty to the Glorious Revolution, from the English Civil War to the growth of the British Empire, this century saw major shifts in power and ideology.</a:t>
            </a:r>
            <a:endParaRPr lang="en-US" dirty="0">
              <a:ea typeface="Calibri" panose="020F0502020204030204"/>
              <a:cs typeface="Calibri" panose="020F0502020204030204"/>
            </a:endParaRPr>
          </a:p>
          <a:p>
            <a:r>
              <a:rPr lang="en-US" dirty="0">
                <a:ea typeface="+mn-lt"/>
                <a:cs typeface="+mn-lt"/>
              </a:rPr>
              <a:t>Religion played a crucial role in shaping the social and political landscape, while the Scientific Revolution brought about new ways of thinking and understanding the world. The emergence of the Whig and Tory parties set the stage for modern British politics.</a:t>
            </a:r>
            <a:endParaRPr lang="en-US" dirty="0"/>
          </a:p>
          <a:p>
            <a:r>
              <a:rPr lang="en-US" dirty="0">
                <a:ea typeface="+mn-lt"/>
                <a:cs typeface="+mn-lt"/>
              </a:rPr>
              <a:t>Overall, the 17th century laid the foundation for many of the institutions and ideas that continue to shape British society today.</a:t>
            </a:r>
            <a:endParaRPr lang="en-US" dirty="0"/>
          </a:p>
          <a:p>
            <a:endParaRPr lang="en-US" dirty="0">
              <a:ea typeface="Calibri"/>
              <a:cs typeface="Calibri"/>
            </a:endParaRPr>
          </a:p>
        </p:txBody>
      </p:sp>
    </p:spTree>
    <p:extLst>
      <p:ext uri="{BB962C8B-B14F-4D97-AF65-F5344CB8AC3E}">
        <p14:creationId xmlns:p14="http://schemas.microsoft.com/office/powerpoint/2010/main" val="2276552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77173-F9B4-E025-887A-7AFCEB9D9DFD}"/>
              </a:ext>
            </a:extLst>
          </p:cNvPr>
          <p:cNvSpPr>
            <a:spLocks noGrp="1"/>
          </p:cNvSpPr>
          <p:nvPr>
            <p:ph type="title"/>
          </p:nvPr>
        </p:nvSpPr>
        <p:spPr>
          <a:xfrm>
            <a:off x="254941" y="2547644"/>
            <a:ext cx="10515600" cy="1325563"/>
          </a:xfrm>
        </p:spPr>
        <p:txBody>
          <a:bodyPr>
            <a:normAutofit fontScale="90000"/>
          </a:bodyPr>
          <a:lstStyle/>
          <a:p>
            <a:r>
              <a:rPr lang="en-US" b="1" dirty="0"/>
              <a:t>Introduction</a:t>
            </a:r>
            <a:endParaRPr lang="en-US" b="1" dirty="0">
              <a:ea typeface="Calibri Light"/>
              <a:cs typeface="Calibri Light"/>
            </a:endParaRPr>
          </a:p>
          <a:p>
            <a:r>
              <a:rPr lang="en-US" b="1" dirty="0"/>
              <a:t>The Stuart Dynasty</a:t>
            </a:r>
            <a:endParaRPr lang="en-US" b="1">
              <a:ea typeface="Calibri Light"/>
              <a:cs typeface="Calibri Light"/>
            </a:endParaRPr>
          </a:p>
          <a:p>
            <a:r>
              <a:rPr lang="en-US" b="1" dirty="0"/>
              <a:t>The English Civil War</a:t>
            </a:r>
            <a:endParaRPr lang="en-US" b="1">
              <a:ea typeface="Calibri Light"/>
              <a:cs typeface="Calibri Light"/>
            </a:endParaRPr>
          </a:p>
          <a:p>
            <a:r>
              <a:rPr lang="en-US" b="1" dirty="0"/>
              <a:t>The Restoration</a:t>
            </a:r>
            <a:endParaRPr lang="en-US" b="1">
              <a:ea typeface="Calibri Light"/>
              <a:cs typeface="Calibri Light"/>
            </a:endParaRPr>
          </a:p>
          <a:p>
            <a:r>
              <a:rPr lang="en-US" b="1" dirty="0"/>
              <a:t>The Glorious Revolution</a:t>
            </a:r>
            <a:endParaRPr lang="en-US" b="1">
              <a:ea typeface="Calibri Light"/>
              <a:cs typeface="Calibri Light"/>
            </a:endParaRPr>
          </a:p>
          <a:p>
            <a:r>
              <a:rPr lang="en-US" b="1" dirty="0"/>
              <a:t>The Rise of the Whigs and Tories</a:t>
            </a:r>
            <a:endParaRPr lang="en-US" b="1">
              <a:ea typeface="Calibri Light"/>
              <a:cs typeface="Calibri Light"/>
            </a:endParaRPr>
          </a:p>
          <a:p>
            <a:r>
              <a:rPr lang="en-US" b="1" dirty="0"/>
              <a:t>The Growth of the British Empire</a:t>
            </a:r>
            <a:endParaRPr lang="en-US" b="1" dirty="0">
              <a:ea typeface="Calibri Light"/>
              <a:cs typeface="Calibri Light"/>
            </a:endParaRPr>
          </a:p>
          <a:p>
            <a:r>
              <a:rPr lang="en-US" b="1" dirty="0"/>
              <a:t>The Role of Religion</a:t>
            </a:r>
            <a:endParaRPr lang="en-US" b="1" dirty="0">
              <a:ea typeface="Calibri Light"/>
              <a:cs typeface="Calibri Light"/>
            </a:endParaRPr>
          </a:p>
          <a:p>
            <a:r>
              <a:rPr lang="en-US" b="1" dirty="0"/>
              <a:t>The Scientific Revolution</a:t>
            </a:r>
            <a:endParaRPr lang="en-US" b="1">
              <a:ea typeface="Calibri Light"/>
              <a:cs typeface="Calibri Light"/>
            </a:endParaRPr>
          </a:p>
          <a:p>
            <a:r>
              <a:rPr lang="en-US" b="1" dirty="0"/>
              <a:t>Conclusion</a:t>
            </a:r>
            <a:endParaRPr lang="en-US" b="1">
              <a:ea typeface="Calibri Light"/>
              <a:cs typeface="Calibri Light"/>
            </a:endParaRPr>
          </a:p>
          <a:p>
            <a:endParaRPr lang="en-US" dirty="0">
              <a:ea typeface="Calibri Light"/>
              <a:cs typeface="Calibri Light"/>
            </a:endParaRPr>
          </a:p>
        </p:txBody>
      </p:sp>
    </p:spTree>
    <p:extLst>
      <p:ext uri="{BB962C8B-B14F-4D97-AF65-F5344CB8AC3E}">
        <p14:creationId xmlns:p14="http://schemas.microsoft.com/office/powerpoint/2010/main" val="3509745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EADA-FBAC-5B7C-E8C6-7B757342A4AF}"/>
              </a:ext>
            </a:extLst>
          </p:cNvPr>
          <p:cNvSpPr>
            <a:spLocks noGrp="1"/>
          </p:cNvSpPr>
          <p:nvPr>
            <p:ph type="title"/>
          </p:nvPr>
        </p:nvSpPr>
        <p:spPr/>
        <p:txBody>
          <a:bodyPr/>
          <a:lstStyle/>
          <a:p>
            <a:r>
              <a:rPr lang="en-US" dirty="0">
                <a:ea typeface="+mj-lt"/>
                <a:cs typeface="+mj-lt"/>
              </a:rPr>
              <a:t>Introduction</a:t>
            </a:r>
            <a:endParaRPr lang="en-US" dirty="0"/>
          </a:p>
        </p:txBody>
      </p:sp>
      <p:sp>
        <p:nvSpPr>
          <p:cNvPr id="3" name="Content Placeholder 2">
            <a:extLst>
              <a:ext uri="{FF2B5EF4-FFF2-40B4-BE49-F238E27FC236}">
                <a16:creationId xmlns:a16="http://schemas.microsoft.com/office/drawing/2014/main" id="{D0810217-7BE9-3387-0F02-5DB157B4A04A}"/>
              </a:ext>
            </a:extLst>
          </p:cNvPr>
          <p:cNvSpPr>
            <a:spLocks noGrp="1"/>
          </p:cNvSpPr>
          <p:nvPr>
            <p:ph idx="1"/>
          </p:nvPr>
        </p:nvSpPr>
        <p:spPr/>
        <p:txBody>
          <a:bodyPr vert="horz" lIns="91440" tIns="45720" rIns="91440" bIns="45720" rtlCol="0" anchor="t">
            <a:normAutofit/>
          </a:bodyPr>
          <a:lstStyle/>
          <a:p>
            <a:r>
              <a:rPr lang="en-US" dirty="0">
                <a:ea typeface="+mn-lt"/>
                <a:cs typeface="+mn-lt"/>
              </a:rPr>
              <a:t>Welcome, ladies and gentlemen, to our presentation on the fascinating world of 17th century Britain. In the next few minutes, we will take you on a journey through this tumultuous period in history, exploring the social and political landscape that shaped it.</a:t>
            </a:r>
            <a:endParaRPr lang="en-US" dirty="0">
              <a:ea typeface="Calibri" panose="020F0502020204030204"/>
              <a:cs typeface="Calibri" panose="020F0502020204030204"/>
            </a:endParaRPr>
          </a:p>
          <a:p>
            <a:r>
              <a:rPr lang="en-US" dirty="0">
                <a:ea typeface="+mn-lt"/>
                <a:cs typeface="+mn-lt"/>
              </a:rPr>
              <a:t>From the rise of the Stuart dynasty to the growth of the British Empire, we will delve into the key events and figures that defined this era. We will examine the impact of religion and science, and the emergence of political parties that still shape our world today. So sit back, relax, and let us transport you to a time of intrigue, conflict, and change.</a:t>
            </a:r>
            <a:endParaRPr lang="en-US" dirty="0"/>
          </a:p>
          <a:p>
            <a:endParaRPr lang="en-US" dirty="0">
              <a:ea typeface="Calibri"/>
              <a:cs typeface="Calibri"/>
            </a:endParaRPr>
          </a:p>
        </p:txBody>
      </p:sp>
    </p:spTree>
    <p:extLst>
      <p:ext uri="{BB962C8B-B14F-4D97-AF65-F5344CB8AC3E}">
        <p14:creationId xmlns:p14="http://schemas.microsoft.com/office/powerpoint/2010/main" val="387788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D03F5-B2C0-1A43-E9D7-7C6285BDA708}"/>
              </a:ext>
            </a:extLst>
          </p:cNvPr>
          <p:cNvSpPr>
            <a:spLocks noGrp="1"/>
          </p:cNvSpPr>
          <p:nvPr>
            <p:ph type="title"/>
          </p:nvPr>
        </p:nvSpPr>
        <p:spPr/>
        <p:txBody>
          <a:bodyPr/>
          <a:lstStyle/>
          <a:p>
            <a:r>
              <a:rPr lang="en-US" dirty="0">
                <a:ea typeface="+mj-lt"/>
                <a:cs typeface="+mj-lt"/>
              </a:rPr>
              <a:t>The Stuart Dynasty</a:t>
            </a:r>
            <a:endParaRPr lang="en-US" dirty="0"/>
          </a:p>
        </p:txBody>
      </p:sp>
      <p:sp>
        <p:nvSpPr>
          <p:cNvPr id="3" name="Content Placeholder 2">
            <a:extLst>
              <a:ext uri="{FF2B5EF4-FFF2-40B4-BE49-F238E27FC236}">
                <a16:creationId xmlns:a16="http://schemas.microsoft.com/office/drawing/2014/main" id="{47580C2E-12AF-6E7F-CBAF-69E45B56D05C}"/>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The Stuart dynasty ruled over Britain from 1603 to 1714, a period marked by significant social and political changes. James I, the first Stuart king, faced challenges from religious dissenters and political factions, while his son Charles I's attempts to assert royal authority led to the English Civil War.</a:t>
            </a:r>
            <a:endParaRPr lang="en-US" dirty="0">
              <a:ea typeface="Calibri" panose="020F0502020204030204"/>
              <a:cs typeface="Calibri" panose="020F0502020204030204"/>
            </a:endParaRPr>
          </a:p>
          <a:p>
            <a:r>
              <a:rPr lang="en-US" dirty="0">
                <a:ea typeface="+mn-lt"/>
                <a:cs typeface="+mn-lt"/>
              </a:rPr>
              <a:t>The war ended with the execution of Charles I and the establishment of a republic under Oliver Cromwell. However, the monarchy was restored in 1660 under Charles II, who sought to balance the power of Parliament and the Crown. His brother James II's Catholicism and authoritarian tendencies led to the Glorious Revolution of 1688, which established a constitutional monarchy and limited the powers of the monarch.</a:t>
            </a:r>
            <a:endParaRPr lang="en-US"/>
          </a:p>
          <a:p>
            <a:endParaRPr lang="en-US" dirty="0">
              <a:ea typeface="Calibri"/>
              <a:cs typeface="Calibri"/>
            </a:endParaRPr>
          </a:p>
        </p:txBody>
      </p:sp>
    </p:spTree>
    <p:extLst>
      <p:ext uri="{BB962C8B-B14F-4D97-AF65-F5344CB8AC3E}">
        <p14:creationId xmlns:p14="http://schemas.microsoft.com/office/powerpoint/2010/main" val="376660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DFEF-BB20-B3F4-8D07-0ACADF2F72B4}"/>
              </a:ext>
            </a:extLst>
          </p:cNvPr>
          <p:cNvSpPr>
            <a:spLocks noGrp="1"/>
          </p:cNvSpPr>
          <p:nvPr>
            <p:ph type="title"/>
          </p:nvPr>
        </p:nvSpPr>
        <p:spPr/>
        <p:txBody>
          <a:bodyPr/>
          <a:lstStyle/>
          <a:p>
            <a:r>
              <a:rPr lang="en-US" dirty="0">
                <a:ea typeface="+mj-lt"/>
                <a:cs typeface="+mj-lt"/>
              </a:rPr>
              <a:t>The English Civil War</a:t>
            </a:r>
            <a:endParaRPr lang="en-US" dirty="0"/>
          </a:p>
        </p:txBody>
      </p:sp>
      <p:sp>
        <p:nvSpPr>
          <p:cNvPr id="3" name="Content Placeholder 2">
            <a:extLst>
              <a:ext uri="{FF2B5EF4-FFF2-40B4-BE49-F238E27FC236}">
                <a16:creationId xmlns:a16="http://schemas.microsoft.com/office/drawing/2014/main" id="{CFA3CF64-AC2D-63B0-F6CA-14861EDCB9A1}"/>
              </a:ext>
            </a:extLst>
          </p:cNvPr>
          <p:cNvSpPr>
            <a:spLocks noGrp="1"/>
          </p:cNvSpPr>
          <p:nvPr>
            <p:ph idx="1"/>
          </p:nvPr>
        </p:nvSpPr>
        <p:spPr/>
        <p:txBody>
          <a:bodyPr vert="horz" lIns="91440" tIns="45720" rIns="91440" bIns="45720" rtlCol="0" anchor="t">
            <a:normAutofit/>
          </a:bodyPr>
          <a:lstStyle/>
          <a:p>
            <a:r>
              <a:rPr lang="en-US" dirty="0">
                <a:ea typeface="+mn-lt"/>
                <a:cs typeface="+mn-lt"/>
              </a:rPr>
              <a:t>The English Civil War was a pivotal moment in British history, with far-reaching consequences that shaped the country for centuries to come. At its heart were deep divisions over power and authority, with King Charles I and his supporters on one side, and Parliament and its allies on the other.</a:t>
            </a:r>
            <a:endParaRPr lang="en-US" dirty="0">
              <a:ea typeface="Calibri" panose="020F0502020204030204"/>
              <a:cs typeface="Calibri" panose="020F0502020204030204"/>
            </a:endParaRPr>
          </a:p>
          <a:p>
            <a:r>
              <a:rPr lang="en-US" dirty="0">
                <a:ea typeface="+mn-lt"/>
                <a:cs typeface="+mn-lt"/>
              </a:rPr>
              <a:t>On the surface, the conflict was about religion and taxation, but it was really about much more than that. It was a struggle for control of the government and the direction of the country, with both sides willing to fight and die for their beliefs. The war lasted from 1642 to 1651, and it left scars that would take generations to heal.</a:t>
            </a:r>
            <a:endParaRPr lang="en-US" dirty="0"/>
          </a:p>
          <a:p>
            <a:endParaRPr lang="en-US" dirty="0">
              <a:ea typeface="Calibri"/>
              <a:cs typeface="Calibri"/>
            </a:endParaRPr>
          </a:p>
        </p:txBody>
      </p:sp>
    </p:spTree>
    <p:extLst>
      <p:ext uri="{BB962C8B-B14F-4D97-AF65-F5344CB8AC3E}">
        <p14:creationId xmlns:p14="http://schemas.microsoft.com/office/powerpoint/2010/main" val="37569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141C1-0295-7123-A9F3-CBCAB38BE264}"/>
              </a:ext>
            </a:extLst>
          </p:cNvPr>
          <p:cNvSpPr>
            <a:spLocks noGrp="1"/>
          </p:cNvSpPr>
          <p:nvPr>
            <p:ph type="title"/>
          </p:nvPr>
        </p:nvSpPr>
        <p:spPr/>
        <p:txBody>
          <a:bodyPr/>
          <a:lstStyle/>
          <a:p>
            <a:r>
              <a:rPr lang="en-US" dirty="0">
                <a:ea typeface="+mj-lt"/>
                <a:cs typeface="+mj-lt"/>
              </a:rPr>
              <a:t>The Restoration</a:t>
            </a:r>
            <a:endParaRPr lang="en-US" dirty="0"/>
          </a:p>
        </p:txBody>
      </p:sp>
      <p:sp>
        <p:nvSpPr>
          <p:cNvPr id="3" name="Content Placeholder 2">
            <a:extLst>
              <a:ext uri="{FF2B5EF4-FFF2-40B4-BE49-F238E27FC236}">
                <a16:creationId xmlns:a16="http://schemas.microsoft.com/office/drawing/2014/main" id="{9FC341CC-39AF-F763-0DCD-2C9E82BA348C}"/>
              </a:ext>
            </a:extLst>
          </p:cNvPr>
          <p:cNvSpPr>
            <a:spLocks noGrp="1"/>
          </p:cNvSpPr>
          <p:nvPr>
            <p:ph idx="1"/>
          </p:nvPr>
        </p:nvSpPr>
        <p:spPr/>
        <p:txBody>
          <a:bodyPr vert="horz" lIns="91440" tIns="45720" rIns="91440" bIns="45720" rtlCol="0" anchor="t">
            <a:normAutofit/>
          </a:bodyPr>
          <a:lstStyle/>
          <a:p>
            <a:r>
              <a:rPr lang="en-US" dirty="0">
                <a:ea typeface="+mn-lt"/>
                <a:cs typeface="+mn-lt"/>
              </a:rPr>
              <a:t>The Restoration of the monarchy in 1660 marked a significant turning point in British history. After years of political instability and social upheaval, the return of King Charles II to the throne brought a sense of stability and continuity to the country.</a:t>
            </a:r>
            <a:endParaRPr lang="en-US" dirty="0">
              <a:ea typeface="Calibri" panose="020F0502020204030204"/>
              <a:cs typeface="Calibri" panose="020F0502020204030204"/>
            </a:endParaRPr>
          </a:p>
          <a:p>
            <a:r>
              <a:rPr lang="en-US" dirty="0">
                <a:ea typeface="+mn-lt"/>
                <a:cs typeface="+mn-lt"/>
              </a:rPr>
              <a:t>However, the Restoration also had its downsides. The monarchy was no longer as powerful as it once was, and the power of Parliament continued to grow. This led to tensions between the king and Parliament, which would eventually lead to the Glorious Revolution of 1688.</a:t>
            </a:r>
            <a:endParaRPr lang="en-US" dirty="0"/>
          </a:p>
          <a:p>
            <a:endParaRPr lang="en-US" dirty="0">
              <a:ea typeface="Calibri"/>
              <a:cs typeface="Calibri"/>
            </a:endParaRPr>
          </a:p>
        </p:txBody>
      </p:sp>
    </p:spTree>
    <p:extLst>
      <p:ext uri="{BB962C8B-B14F-4D97-AF65-F5344CB8AC3E}">
        <p14:creationId xmlns:p14="http://schemas.microsoft.com/office/powerpoint/2010/main" val="36741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09CA4-58C0-2904-687D-2E568A4E8BE0}"/>
              </a:ext>
            </a:extLst>
          </p:cNvPr>
          <p:cNvSpPr>
            <a:spLocks noGrp="1"/>
          </p:cNvSpPr>
          <p:nvPr>
            <p:ph type="title"/>
          </p:nvPr>
        </p:nvSpPr>
        <p:spPr/>
        <p:txBody>
          <a:bodyPr/>
          <a:lstStyle/>
          <a:p>
            <a:r>
              <a:rPr lang="en-US" dirty="0">
                <a:ea typeface="+mj-lt"/>
                <a:cs typeface="+mj-lt"/>
              </a:rPr>
              <a:t>The Glorious Revolution</a:t>
            </a:r>
            <a:endParaRPr lang="en-US" dirty="0"/>
          </a:p>
        </p:txBody>
      </p:sp>
      <p:sp>
        <p:nvSpPr>
          <p:cNvPr id="3" name="Content Placeholder 2">
            <a:extLst>
              <a:ext uri="{FF2B5EF4-FFF2-40B4-BE49-F238E27FC236}">
                <a16:creationId xmlns:a16="http://schemas.microsoft.com/office/drawing/2014/main" id="{3AD18436-790F-8FD7-820E-66949FA87696}"/>
              </a:ext>
            </a:extLst>
          </p:cNvPr>
          <p:cNvSpPr>
            <a:spLocks noGrp="1"/>
          </p:cNvSpPr>
          <p:nvPr>
            <p:ph idx="1"/>
          </p:nvPr>
        </p:nvSpPr>
        <p:spPr/>
        <p:txBody>
          <a:bodyPr vert="horz" lIns="91440" tIns="45720" rIns="91440" bIns="45720" rtlCol="0" anchor="t">
            <a:normAutofit fontScale="77500" lnSpcReduction="20000"/>
          </a:bodyPr>
          <a:lstStyle/>
          <a:p>
            <a:r>
              <a:rPr lang="en-US" dirty="0">
                <a:ea typeface="+mn-lt"/>
                <a:cs typeface="+mn-lt"/>
              </a:rPr>
              <a:t>The Glorious Revolution of 1688 was a pivotal moment in British history, marking the end of the Stuart dynasty and the beginning of a new era of constitutional monarchy.</a:t>
            </a:r>
            <a:endParaRPr lang="en-US" dirty="0">
              <a:ea typeface="Calibri" panose="020F0502020204030204"/>
              <a:cs typeface="Calibri" panose="020F0502020204030204"/>
            </a:endParaRPr>
          </a:p>
          <a:p>
            <a:r>
              <a:rPr lang="en-US" dirty="0">
                <a:ea typeface="+mn-lt"/>
                <a:cs typeface="+mn-lt"/>
              </a:rPr>
              <a:t>The causes of the revolution were complex, but they can be traced back to the reign of James II, who attempted to impose Catholicism on a predominantly Protestant nation. This led to widespread unrest and ultimately to his overthrow by William III and Mary II, who were seen as champions of Protestantism and defenders of English liberties.</a:t>
            </a:r>
            <a:endParaRPr lang="en-US" dirty="0"/>
          </a:p>
          <a:p>
            <a:r>
              <a:rPr lang="en-US" dirty="0">
                <a:ea typeface="+mn-lt"/>
                <a:cs typeface="+mn-lt"/>
              </a:rPr>
              <a:t>The consequences of the Glorious Revolution were far-reaching. It established the principle of parliamentary sovereignty and paved the way for the development of modern democracy. It also marked the beginning of Britain's emergence as a global power, as William III pursued an aggressive foreign policy that saw the country become embroiled in a series of wars with France.</a:t>
            </a:r>
            <a:endParaRPr lang="en-US" dirty="0"/>
          </a:p>
          <a:p>
            <a:r>
              <a:rPr lang="en-US" dirty="0">
                <a:ea typeface="+mn-lt"/>
                <a:cs typeface="+mn-lt"/>
              </a:rPr>
              <a:t>Overall, the Glorious Revolution was a turning point in British history, one that had profound implications for the country's social, political, and economic development.</a:t>
            </a:r>
            <a:endParaRPr lang="en-US" dirty="0"/>
          </a:p>
          <a:p>
            <a:endParaRPr lang="en-US" dirty="0">
              <a:ea typeface="Calibri"/>
              <a:cs typeface="Calibri"/>
            </a:endParaRPr>
          </a:p>
        </p:txBody>
      </p:sp>
    </p:spTree>
    <p:extLst>
      <p:ext uri="{BB962C8B-B14F-4D97-AF65-F5344CB8AC3E}">
        <p14:creationId xmlns:p14="http://schemas.microsoft.com/office/powerpoint/2010/main" val="130437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92FA1-3D34-2CE6-E566-049F683C2645}"/>
              </a:ext>
            </a:extLst>
          </p:cNvPr>
          <p:cNvSpPr>
            <a:spLocks noGrp="1"/>
          </p:cNvSpPr>
          <p:nvPr>
            <p:ph type="title"/>
          </p:nvPr>
        </p:nvSpPr>
        <p:spPr/>
        <p:txBody>
          <a:bodyPr/>
          <a:lstStyle/>
          <a:p>
            <a:r>
              <a:rPr lang="en-US" dirty="0">
                <a:ea typeface="+mj-lt"/>
                <a:cs typeface="+mj-lt"/>
              </a:rPr>
              <a:t>The Rise of the Whigs and Tories</a:t>
            </a:r>
            <a:endParaRPr lang="en-US" dirty="0"/>
          </a:p>
        </p:txBody>
      </p:sp>
      <p:sp>
        <p:nvSpPr>
          <p:cNvPr id="3" name="Content Placeholder 2">
            <a:extLst>
              <a:ext uri="{FF2B5EF4-FFF2-40B4-BE49-F238E27FC236}">
                <a16:creationId xmlns:a16="http://schemas.microsoft.com/office/drawing/2014/main" id="{A2020842-226D-3522-6B22-8539C2814AFD}"/>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The late 17th century saw the emergence of two major political parties in Britain - the Whigs and the Tories. The Whigs were largely made up of wealthy merchants and landowners who favored a strong Parliament and religious tolerance. The Tories, on the other hand, were primarily aristocrats who supported the monarchy and the Church of England.</a:t>
            </a:r>
            <a:endParaRPr lang="en-US" dirty="0">
              <a:ea typeface="Calibri" panose="020F0502020204030204"/>
              <a:cs typeface="Calibri" panose="020F0502020204030204"/>
            </a:endParaRPr>
          </a:p>
          <a:p>
            <a:r>
              <a:rPr lang="en-US" dirty="0">
                <a:ea typeface="+mn-lt"/>
                <a:cs typeface="+mn-lt"/>
              </a:rPr>
              <a:t>These two parties would go on to dominate British politics for centuries, with their ideologies shaping everything from foreign policy to social welfare. The Whigs and Tories may have had their differences, but they both shared a commitment to the preservation of British institutions and traditions.</a:t>
            </a:r>
            <a:endParaRPr lang="en-US"/>
          </a:p>
          <a:p>
            <a:endParaRPr lang="en-US" dirty="0">
              <a:ea typeface="Calibri"/>
              <a:cs typeface="Calibri"/>
            </a:endParaRPr>
          </a:p>
        </p:txBody>
      </p:sp>
    </p:spTree>
    <p:extLst>
      <p:ext uri="{BB962C8B-B14F-4D97-AF65-F5344CB8AC3E}">
        <p14:creationId xmlns:p14="http://schemas.microsoft.com/office/powerpoint/2010/main" val="2563289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D1A4-5E03-0D4C-2647-D7D609FE36FE}"/>
              </a:ext>
            </a:extLst>
          </p:cNvPr>
          <p:cNvSpPr>
            <a:spLocks noGrp="1"/>
          </p:cNvSpPr>
          <p:nvPr>
            <p:ph type="title"/>
          </p:nvPr>
        </p:nvSpPr>
        <p:spPr/>
        <p:txBody>
          <a:bodyPr/>
          <a:lstStyle/>
          <a:p>
            <a:r>
              <a:rPr lang="en-US" dirty="0">
                <a:ea typeface="+mj-lt"/>
                <a:cs typeface="+mj-lt"/>
              </a:rPr>
              <a:t>The Growth of the British Empire</a:t>
            </a:r>
            <a:endParaRPr lang="en-US" dirty="0"/>
          </a:p>
        </p:txBody>
      </p:sp>
      <p:sp>
        <p:nvSpPr>
          <p:cNvPr id="3" name="Content Placeholder 2">
            <a:extLst>
              <a:ext uri="{FF2B5EF4-FFF2-40B4-BE49-F238E27FC236}">
                <a16:creationId xmlns:a16="http://schemas.microsoft.com/office/drawing/2014/main" id="{687EB887-1F06-2DD7-7407-0267F9766726}"/>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The 17th century was a period of significant expansion for the British Empire. The acquisition of new territories and the establishment of trade routes brought immense wealth to Britain, but also had a profound impact on its society and politics.</a:t>
            </a:r>
            <a:endParaRPr lang="en-US" dirty="0">
              <a:ea typeface="Calibri" panose="020F0502020204030204"/>
              <a:cs typeface="Calibri" panose="020F0502020204030204"/>
            </a:endParaRPr>
          </a:p>
          <a:p>
            <a:r>
              <a:rPr lang="en-US" dirty="0">
                <a:ea typeface="+mn-lt"/>
                <a:cs typeface="+mn-lt"/>
              </a:rPr>
              <a:t>One of the most notable examples of this expansion was the colonization of North America, which began in earnest in the early 1600s. The British established colonies along the eastern coast of what is now the United States, including Virginia, Massachusetts, and Maryland. These colonies were primarily founded for economic reasons, with the aim of exporting valuable resources like tobacco and timber back to Britain.</a:t>
            </a:r>
            <a:endParaRPr lang="en-US" dirty="0"/>
          </a:p>
          <a:p>
            <a:endParaRPr lang="en-US" dirty="0">
              <a:ea typeface="Calibri"/>
              <a:cs typeface="Calibri"/>
            </a:endParaRPr>
          </a:p>
        </p:txBody>
      </p:sp>
    </p:spTree>
    <p:extLst>
      <p:ext uri="{BB962C8B-B14F-4D97-AF65-F5344CB8AC3E}">
        <p14:creationId xmlns:p14="http://schemas.microsoft.com/office/powerpoint/2010/main" val="639313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Rise and Fall of 17th Century British Society: A Political Perspective</vt:lpstr>
      <vt:lpstr>Introduction The Stuart Dynasty The English Civil War The Restoration The Glorious Revolution The Rise of the Whigs and Tories The Growth of the British Empire The Role of Religion The Scientific Revolution Conclusion </vt:lpstr>
      <vt:lpstr>Introduction</vt:lpstr>
      <vt:lpstr>The Stuart Dynasty</vt:lpstr>
      <vt:lpstr>The English Civil War</vt:lpstr>
      <vt:lpstr>The Restoration</vt:lpstr>
      <vt:lpstr>The Glorious Revolution</vt:lpstr>
      <vt:lpstr>The Rise of the Whigs and Tories</vt:lpstr>
      <vt:lpstr>The Growth of the British Empire</vt:lpstr>
      <vt:lpstr>The Role of Religion</vt:lpstr>
      <vt:lpstr>The Scientific Revolution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31</cp:revision>
  <dcterms:created xsi:type="dcterms:W3CDTF">2023-10-01T11:22:14Z</dcterms:created>
  <dcterms:modified xsi:type="dcterms:W3CDTF">2023-10-01T11:26:05Z</dcterms:modified>
</cp:coreProperties>
</file>